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9" r:id="rId4"/>
    <p:sldId id="270" r:id="rId5"/>
    <p:sldId id="268" r:id="rId6"/>
    <p:sldId id="273" r:id="rId7"/>
    <p:sldId id="265" r:id="rId8"/>
    <p:sldId id="262" r:id="rId9"/>
    <p:sldId id="263" r:id="rId10"/>
    <p:sldId id="264" r:id="rId11"/>
    <p:sldId id="267" r:id="rId12"/>
    <p:sldId id="261" r:id="rId13"/>
    <p:sldId id="257" r:id="rId14"/>
    <p:sldId id="259" r:id="rId15"/>
    <p:sldId id="260" r:id="rId16"/>
    <p:sldId id="272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310A"/>
    <a:srgbClr val="58267E"/>
    <a:srgbClr val="5C2A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EE8D-ADB3-3E53-47A2-72F22152D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E8CBAF-D34B-2591-7175-B41A377EB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908A8-95E9-0F9B-0E1A-550702C44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20304-AC78-74FF-E705-426ACEBA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0C465-82A1-DFA0-E2AE-A884E7B75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088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AF3E3-C383-BD81-687E-2DB0594CA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B14F5F-C9EA-856B-7CBA-9445A6F8AA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757E8-C055-9760-3AD8-839CDAD91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2D919-D79F-E38C-6C5D-51D0FCBC1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D55D1-D53A-D4F5-9C2D-821067504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069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6E88AC-2305-68B1-A54F-56CED9488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5408F-3E01-939A-E74A-DF7DFDA2C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497EB-4ED5-C605-8E86-E90CC3493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34DDA-FBB4-1C85-1C2E-7D78E1708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A048B-15A2-62C4-1CD1-059B94205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643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65082-3CDB-AC5D-E3C4-94AE5F7D6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BB710-19A5-BA5D-BE70-8A4C8CF24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DE99D-BFCA-C400-D705-AD2BC5CFD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72184-0BE3-271D-D120-9FB338ECD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2E1A7-FD6A-A0CC-0B87-D1869A61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9853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2715C-2418-F1AD-76ED-B669C83DC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6D50F-BD2C-D27B-4721-097742863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27393-0F35-ED0A-C2FC-86B5769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969B9-5412-6671-A3E5-A7FAC914E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7AD53-EAA9-1951-D92F-143F55CC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97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E03A3-2748-4E3B-85A7-9D88249FB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F94A3-EDE4-2719-A7FA-899F332003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1A3D6-9187-773E-672F-AC900B589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95535-2428-A231-C5E4-03BC624C2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8E672-CB57-4676-C384-860CE382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58345-07DC-243B-8D14-86120F812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22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7FAD-8CF7-6EC8-3CD8-24C6B8498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059B3-20FD-4312-5AF9-2C702A6EE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992FBE-92EE-4AD2-58CD-B3BBA3F39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AF9228-7B4B-61A6-9CE2-79AC9F3969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256B0-AD3B-6461-36FE-FBB924A26B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F0E921-996A-BFAE-1A3F-1F91EDAA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94DC9B-2EBD-F0CA-9E45-11C996E83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DBD836-0690-4947-65E4-8B81C3C9F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81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8889-7EE5-B4DA-517C-E9284EB22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1A7E28-F0DB-A276-125A-9712732BC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01D9D1-FBE7-48D0-BA80-0BBBA7FD1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AE2BAC-A6AD-7E3E-C658-0398951BE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740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A13C5-B024-8DE1-9448-B33F970F2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775B0F-4047-B6E6-D4E8-EC2ADB321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FCDAA-9E53-A860-C3AD-19BE1755A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792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1CB1-6C68-AA9E-6D17-CB81E561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DED7D-DA99-BEDA-57F5-97F792BCF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9F1E89-A16E-85F4-7CE0-63487DCE1F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B6947-8BC6-67A3-9D1C-9AC7764AE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35BE83-248E-D5C2-7670-857D76B11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4D699-6783-BDF9-FD89-135C48BBA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1980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74580-B47A-E9A1-D35C-65AA6606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2F3B0B-3028-6962-F95C-A33625FF1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8E54-A4C3-D207-ADDD-68CFE0CBF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8009C-BD39-2761-77B7-4E70AED27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3DAB8-363A-940B-18CD-246D69CDA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9B1C4-DC30-4F4F-A6E8-AA0D1764E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351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F68B8A-13E5-F6D3-D2C9-1FF526FDA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AC9E6-FA11-801A-9752-A57306389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33230-D476-9E6F-EDBD-5DD7627B59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3F456-25FA-47B2-BBCD-9CC275A129AB}" type="datetimeFigureOut">
              <a:rPr lang="en-IN" smtClean="0"/>
              <a:t>18-09-2023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03ED7-E4C3-46BD-3042-99A2109DF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9B7C4-03F4-6EB3-50F8-8C9324A187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BC02F-4CF0-4A10-AEDE-7B9CBC5C90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39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kunalanand2907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3715966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7EDD88-4647-E939-4388-2047D536C251}"/>
              </a:ext>
            </a:extLst>
          </p:cNvPr>
          <p:cNvSpPr txBox="1"/>
          <p:nvPr/>
        </p:nvSpPr>
        <p:spPr>
          <a:xfrm>
            <a:off x="475491" y="157641"/>
            <a:ext cx="112402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4000" dirty="0">
              <a:solidFill>
                <a:schemeClr val="accent4">
                  <a:lumMod val="60000"/>
                  <a:lumOff val="40000"/>
                </a:schemeClr>
              </a:solidFill>
              <a:latin typeface="Lato Black" panose="020F0A02020204030203" pitchFamily="34" charset="0"/>
            </a:endParaRPr>
          </a:p>
          <a:p>
            <a:pPr algn="ctr"/>
            <a:endParaRPr lang="en-IN" sz="4000" dirty="0">
              <a:solidFill>
                <a:schemeClr val="accent4">
                  <a:lumMod val="60000"/>
                  <a:lumOff val="40000"/>
                </a:schemeClr>
              </a:solidFill>
              <a:latin typeface="Lato Black" panose="020F0A02020204030203" pitchFamily="34" charset="0"/>
            </a:endParaRPr>
          </a:p>
          <a:p>
            <a:pPr algn="ctr"/>
            <a:r>
              <a:rPr lang="en-IN" sz="4000" dirty="0">
                <a:solidFill>
                  <a:schemeClr val="accent4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Dynamic &amp; Interactive Pizza Sales Report</a:t>
            </a:r>
          </a:p>
          <a:p>
            <a:pPr algn="ctr"/>
            <a:r>
              <a:rPr lang="en-IN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Via Tableau &amp; SQL</a:t>
            </a:r>
            <a:endParaRPr lang="en-IN" sz="2400" dirty="0">
              <a:solidFill>
                <a:srgbClr val="FF0000"/>
              </a:solidFill>
              <a:latin typeface="Lato Black" panose="020F0A02020204030203" pitchFamily="34" charset="0"/>
            </a:endParaRPr>
          </a:p>
        </p:txBody>
      </p:sp>
      <p:pic>
        <p:nvPicPr>
          <p:cNvPr id="3" name="Picture 2" descr="Tableau Logo PNG Vectors Free Download">
            <a:extLst>
              <a:ext uri="{FF2B5EF4-FFF2-40B4-BE49-F238E27FC236}">
                <a16:creationId xmlns:a16="http://schemas.microsoft.com/office/drawing/2014/main" id="{E5C8B892-9855-F582-19CA-049EDAA2C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3328" y="2192152"/>
            <a:ext cx="955850" cy="94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0E9CC44E-0053-ECBC-2E3F-63A9728C9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2182" y="2192152"/>
            <a:ext cx="899006" cy="94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22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82A6-176D-0A74-4B69-70628C6E7254}"/>
              </a:ext>
            </a:extLst>
          </p:cNvPr>
          <p:cNvSpPr txBox="1"/>
          <p:nvPr/>
        </p:nvSpPr>
        <p:spPr>
          <a:xfrm>
            <a:off x="569342" y="1310135"/>
            <a:ext cx="2104846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CREATING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804BC-064B-8AF6-02ED-5ECFE314FFCB}"/>
              </a:ext>
            </a:extLst>
          </p:cNvPr>
          <p:cNvSpPr txBox="1"/>
          <p:nvPr/>
        </p:nvSpPr>
        <p:spPr>
          <a:xfrm>
            <a:off x="2674189" y="1310135"/>
            <a:ext cx="1729598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REPORT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03736" y="119959"/>
            <a:ext cx="5047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 Black" panose="020F0A02020204030203" pitchFamily="34" charset="0"/>
              </a:rPr>
              <a:t>MS SQL SERVER</a:t>
            </a:r>
          </a:p>
        </p:txBody>
      </p:sp>
      <p:pic>
        <p:nvPicPr>
          <p:cNvPr id="1036" name="Picture 12" descr="Sql server - Free logo icons">
            <a:extLst>
              <a:ext uri="{FF2B5EF4-FFF2-40B4-BE49-F238E27FC236}">
                <a16:creationId xmlns:a16="http://schemas.microsoft.com/office/drawing/2014/main" id="{02548670-A845-BBFE-D1B5-FA4BF1A0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079" y="171703"/>
            <a:ext cx="779253" cy="77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7677C923-4DA7-A24C-DFE2-8ADC84F3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8" y="251038"/>
            <a:ext cx="620658" cy="65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3D4051-5E75-9CCF-E35A-A84D257B0C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3925" y="1310135"/>
            <a:ext cx="6043184" cy="5311600"/>
          </a:xfrm>
          <a:prstGeom prst="rect">
            <a:avLst/>
          </a:prstGeom>
        </p:spPr>
      </p:pic>
      <p:pic>
        <p:nvPicPr>
          <p:cNvPr id="7170" name="Picture 2" descr="Document PNGs for Free Download">
            <a:extLst>
              <a:ext uri="{FF2B5EF4-FFF2-40B4-BE49-F238E27FC236}">
                <a16:creationId xmlns:a16="http://schemas.microsoft.com/office/drawing/2014/main" id="{B56B7F7E-F397-E07E-8304-6F74647E0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88" y="2851030"/>
            <a:ext cx="3159830" cy="2549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118632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70915" y="2503397"/>
            <a:ext cx="68493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rgbClr val="00B0F0"/>
                </a:solidFill>
                <a:latin typeface="Lato Black" panose="020F0A02020204030203" pitchFamily="34" charset="0"/>
              </a:rPr>
              <a:t> TABLEAU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24527A-F229-7D05-2065-F1722B3C776C}"/>
              </a:ext>
            </a:extLst>
          </p:cNvPr>
          <p:cNvSpPr txBox="1"/>
          <p:nvPr/>
        </p:nvSpPr>
        <p:spPr>
          <a:xfrm>
            <a:off x="4455268" y="1401556"/>
            <a:ext cx="2949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  <a:latin typeface="Lato Black" panose="020F0A02020204030203" pitchFamily="34" charset="0"/>
              </a:rPr>
              <a:t>    PART 2</a:t>
            </a:r>
          </a:p>
        </p:txBody>
      </p:sp>
      <p:pic>
        <p:nvPicPr>
          <p:cNvPr id="2" name="Picture 2" descr="Tableau Logo PNG Vectors Free Download">
            <a:extLst>
              <a:ext uri="{FF2B5EF4-FFF2-40B4-BE49-F238E27FC236}">
                <a16:creationId xmlns:a16="http://schemas.microsoft.com/office/drawing/2014/main" id="{7C0088F9-1891-6105-2C39-1EEF3CE11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829" y="3729122"/>
            <a:ext cx="2475543" cy="244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3153146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82A6-176D-0A74-4B69-70628C6E7254}"/>
              </a:ext>
            </a:extLst>
          </p:cNvPr>
          <p:cNvSpPr txBox="1"/>
          <p:nvPr/>
        </p:nvSpPr>
        <p:spPr>
          <a:xfrm>
            <a:off x="436352" y="1232497"/>
            <a:ext cx="3471414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CONNECTING TO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804BC-064B-8AF6-02ED-5ECFE314FFCB}"/>
              </a:ext>
            </a:extLst>
          </p:cNvPr>
          <p:cNvSpPr txBox="1"/>
          <p:nvPr/>
        </p:nvSpPr>
        <p:spPr>
          <a:xfrm>
            <a:off x="3914583" y="1235891"/>
            <a:ext cx="3204184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MS SQL SERVER</a:t>
            </a:r>
          </a:p>
        </p:txBody>
      </p:sp>
      <p:pic>
        <p:nvPicPr>
          <p:cNvPr id="2" name="Picture 12" descr="Sql server - Free logo icons">
            <a:extLst>
              <a:ext uri="{FF2B5EF4-FFF2-40B4-BE49-F238E27FC236}">
                <a16:creationId xmlns:a16="http://schemas.microsoft.com/office/drawing/2014/main" id="{E4809ADD-06C4-946A-9580-971AA0A4F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770" y="2512985"/>
            <a:ext cx="2513849" cy="3015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Plugs connection outline symbol in a circle - Free interface icons">
            <a:extLst>
              <a:ext uri="{FF2B5EF4-FFF2-40B4-BE49-F238E27FC236}">
                <a16:creationId xmlns:a16="http://schemas.microsoft.com/office/drawing/2014/main" id="{1D209F85-7A10-29AB-7BB1-DA8CAEE719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257"/>
          <a:stretch/>
        </p:blipFill>
        <p:spPr bwMode="auto">
          <a:xfrm>
            <a:off x="4675950" y="2246966"/>
            <a:ext cx="1631368" cy="351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Plugs connection outline symbol in a circle - Free interface icons">
            <a:extLst>
              <a:ext uri="{FF2B5EF4-FFF2-40B4-BE49-F238E27FC236}">
                <a16:creationId xmlns:a16="http://schemas.microsoft.com/office/drawing/2014/main" id="{E5DCB5D0-FEEB-FC1C-9B8D-8C05E8A7D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27"/>
          <a:stretch/>
        </p:blipFill>
        <p:spPr bwMode="auto">
          <a:xfrm>
            <a:off x="5961956" y="2246966"/>
            <a:ext cx="1327880" cy="351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ableau Logo PNG Vectors Free Download">
            <a:extLst>
              <a:ext uri="{FF2B5EF4-FFF2-40B4-BE49-F238E27FC236}">
                <a16:creationId xmlns:a16="http://schemas.microsoft.com/office/drawing/2014/main" id="{F43E17C9-7F6B-FCE5-1DB8-717219047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4687" y="2786332"/>
            <a:ext cx="2475543" cy="2442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3C2AAD6-8706-59FB-A17A-73657575A30A}"/>
              </a:ext>
            </a:extLst>
          </p:cNvPr>
          <p:cNvGrpSpPr/>
          <p:nvPr/>
        </p:nvGrpSpPr>
        <p:grpSpPr>
          <a:xfrm>
            <a:off x="836762" y="182841"/>
            <a:ext cx="4679913" cy="830997"/>
            <a:chOff x="836762" y="182841"/>
            <a:chExt cx="4679913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F8FB79F-019A-F7AB-44ED-2F9C91BBFF09}"/>
                </a:ext>
              </a:extLst>
            </p:cNvPr>
            <p:cNvSpPr txBox="1"/>
            <p:nvPr/>
          </p:nvSpPr>
          <p:spPr>
            <a:xfrm>
              <a:off x="1486701" y="182841"/>
              <a:ext cx="4029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800" dirty="0">
                  <a:solidFill>
                    <a:srgbClr val="00B0F0"/>
                  </a:solidFill>
                  <a:latin typeface="Lato Black" panose="020F0A02020204030203" pitchFamily="34" charset="0"/>
                </a:rPr>
                <a:t>TABLEAU</a:t>
              </a:r>
            </a:p>
          </p:txBody>
        </p:sp>
        <p:pic>
          <p:nvPicPr>
            <p:cNvPr id="9" name="Picture 2" descr="Tableau Logo PNG Vectors Free Download">
              <a:extLst>
                <a:ext uri="{FF2B5EF4-FFF2-40B4-BE49-F238E27FC236}">
                  <a16:creationId xmlns:a16="http://schemas.microsoft.com/office/drawing/2014/main" id="{CF7F0094-1287-9AE0-DDC5-01D66412D2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2" y="313974"/>
              <a:ext cx="576416" cy="568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59384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7A269A-AC81-59DF-40B0-2F115531D3D7}"/>
              </a:ext>
            </a:extLst>
          </p:cNvPr>
          <p:cNvSpPr txBox="1"/>
          <p:nvPr/>
        </p:nvSpPr>
        <p:spPr>
          <a:xfrm>
            <a:off x="436354" y="1292879"/>
            <a:ext cx="1293773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723C1-A248-66FC-05A6-7E1AA766DBDC}"/>
              </a:ext>
            </a:extLst>
          </p:cNvPr>
          <p:cNvSpPr txBox="1"/>
          <p:nvPr/>
        </p:nvSpPr>
        <p:spPr>
          <a:xfrm>
            <a:off x="1730127" y="1292879"/>
            <a:ext cx="2649578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PROCESSING</a:t>
            </a:r>
          </a:p>
        </p:txBody>
      </p:sp>
      <p:pic>
        <p:nvPicPr>
          <p:cNvPr id="2050" name="Picture 2" descr="Data processing - Free computer icons">
            <a:extLst>
              <a:ext uri="{FF2B5EF4-FFF2-40B4-BE49-F238E27FC236}">
                <a16:creationId xmlns:a16="http://schemas.microsoft.com/office/drawing/2014/main" id="{053B20BA-D506-5948-750B-406257915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177" y="2534582"/>
            <a:ext cx="3313981" cy="3313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A959FB-25BE-D975-642C-9FDA16427034}"/>
              </a:ext>
            </a:extLst>
          </p:cNvPr>
          <p:cNvGrpSpPr/>
          <p:nvPr/>
        </p:nvGrpSpPr>
        <p:grpSpPr>
          <a:xfrm>
            <a:off x="417547" y="164196"/>
            <a:ext cx="4679913" cy="830997"/>
            <a:chOff x="836762" y="182841"/>
            <a:chExt cx="4679913" cy="83099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2C7D6F-F90B-3FA7-13E3-8B858A7C261C}"/>
                </a:ext>
              </a:extLst>
            </p:cNvPr>
            <p:cNvSpPr txBox="1"/>
            <p:nvPr/>
          </p:nvSpPr>
          <p:spPr>
            <a:xfrm>
              <a:off x="1486701" y="182841"/>
              <a:ext cx="4029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800" dirty="0">
                  <a:solidFill>
                    <a:srgbClr val="00B0F0"/>
                  </a:solidFill>
                  <a:latin typeface="Lato Black" panose="020F0A02020204030203" pitchFamily="34" charset="0"/>
                </a:rPr>
                <a:t>TABLEAU</a:t>
              </a:r>
            </a:p>
          </p:txBody>
        </p:sp>
        <p:pic>
          <p:nvPicPr>
            <p:cNvPr id="12" name="Picture 2" descr="Tableau Logo PNG Vectors Free Download">
              <a:extLst>
                <a:ext uri="{FF2B5EF4-FFF2-40B4-BE49-F238E27FC236}">
                  <a16:creationId xmlns:a16="http://schemas.microsoft.com/office/drawing/2014/main" id="{13A2CB41-032B-8C35-470D-05F2F21CA2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2" y="313974"/>
              <a:ext cx="576416" cy="568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5C049D5-9979-19D7-6954-05A7C9CC80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2330" y="1930879"/>
            <a:ext cx="4231028" cy="34766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A3492E-5B04-6321-9C01-AC9E6D82C3B2}"/>
              </a:ext>
            </a:extLst>
          </p:cNvPr>
          <p:cNvSpPr txBox="1"/>
          <p:nvPr/>
        </p:nvSpPr>
        <p:spPr>
          <a:xfrm>
            <a:off x="5175114" y="496111"/>
            <a:ext cx="5949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Changed the DT OF 4 </a:t>
            </a:r>
            <a:r>
              <a:rPr lang="en-IN" dirty="0" err="1"/>
              <a:t>Colums</a:t>
            </a:r>
            <a:r>
              <a:rPr lang="en-IN" dirty="0"/>
              <a:t> – varchar and int &amp; these Standardization of pizza </a:t>
            </a:r>
            <a:r>
              <a:rPr lang="en-IN" dirty="0" err="1"/>
              <a:t>size,handling</a:t>
            </a:r>
            <a:r>
              <a:rPr lang="en-IN" dirty="0"/>
              <a:t> null/ missing values by mean/median and mode w.r.t type of data, noisy data – normalization btw 0-1 </a:t>
            </a:r>
          </a:p>
        </p:txBody>
      </p:sp>
    </p:spTree>
    <p:extLst>
      <p:ext uri="{BB962C8B-B14F-4D97-AF65-F5344CB8AC3E}">
        <p14:creationId xmlns:p14="http://schemas.microsoft.com/office/powerpoint/2010/main" val="581105887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7A269A-AC81-59DF-40B0-2F115531D3D7}"/>
              </a:ext>
            </a:extLst>
          </p:cNvPr>
          <p:cNvSpPr txBox="1"/>
          <p:nvPr/>
        </p:nvSpPr>
        <p:spPr>
          <a:xfrm>
            <a:off x="436354" y="1370517"/>
            <a:ext cx="1293773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723C1-A248-66FC-05A6-7E1AA766DBDC}"/>
              </a:ext>
            </a:extLst>
          </p:cNvPr>
          <p:cNvSpPr txBox="1"/>
          <p:nvPr/>
        </p:nvSpPr>
        <p:spPr>
          <a:xfrm>
            <a:off x="1730127" y="1370517"/>
            <a:ext cx="3109292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VISUALIZATION</a:t>
            </a:r>
          </a:p>
        </p:txBody>
      </p:sp>
      <p:pic>
        <p:nvPicPr>
          <p:cNvPr id="4098" name="Picture 2" descr="Data visualization - Free marketing icons">
            <a:extLst>
              <a:ext uri="{FF2B5EF4-FFF2-40B4-BE49-F238E27FC236}">
                <a16:creationId xmlns:a16="http://schemas.microsoft.com/office/drawing/2014/main" id="{477B733A-1A0F-D22C-F2C9-CFD08F258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12" y="2584873"/>
            <a:ext cx="3891951" cy="389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7D569F1-885C-C67D-8B7F-F1708F35FFD0}"/>
              </a:ext>
            </a:extLst>
          </p:cNvPr>
          <p:cNvGrpSpPr/>
          <p:nvPr/>
        </p:nvGrpSpPr>
        <p:grpSpPr>
          <a:xfrm>
            <a:off x="436354" y="255507"/>
            <a:ext cx="4679913" cy="830997"/>
            <a:chOff x="836762" y="182841"/>
            <a:chExt cx="4679913" cy="8309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8817A0-A700-2F3A-31D4-BD7B04DCB25D}"/>
                </a:ext>
              </a:extLst>
            </p:cNvPr>
            <p:cNvSpPr txBox="1"/>
            <p:nvPr/>
          </p:nvSpPr>
          <p:spPr>
            <a:xfrm>
              <a:off x="1486701" y="182841"/>
              <a:ext cx="4029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800" dirty="0">
                  <a:solidFill>
                    <a:srgbClr val="00B0F0"/>
                  </a:solidFill>
                  <a:latin typeface="Lato Black" panose="020F0A02020204030203" pitchFamily="34" charset="0"/>
                </a:rPr>
                <a:t>TABLEAU</a:t>
              </a:r>
            </a:p>
          </p:txBody>
        </p:sp>
        <p:pic>
          <p:nvPicPr>
            <p:cNvPr id="10" name="Picture 2" descr="Tableau Logo PNG Vectors Free Download">
              <a:extLst>
                <a:ext uri="{FF2B5EF4-FFF2-40B4-BE49-F238E27FC236}">
                  <a16:creationId xmlns:a16="http://schemas.microsoft.com/office/drawing/2014/main" id="{D500BB91-A3E0-C8A2-E078-08C469C91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2" y="313974"/>
              <a:ext cx="576416" cy="568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B4A0C51-820A-A43C-710B-7A79D732C8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3753" y="2128990"/>
            <a:ext cx="6156319" cy="286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24859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723C1-A248-66FC-05A6-7E1AA766DBDC}"/>
              </a:ext>
            </a:extLst>
          </p:cNvPr>
          <p:cNvSpPr txBox="1"/>
          <p:nvPr/>
        </p:nvSpPr>
        <p:spPr>
          <a:xfrm>
            <a:off x="5090669" y="243069"/>
            <a:ext cx="4870613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Dashboard 1 – Home Page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B21EE6E-A6DB-7ED9-19BB-C4AEBB6931DA}"/>
              </a:ext>
            </a:extLst>
          </p:cNvPr>
          <p:cNvGrpSpPr/>
          <p:nvPr/>
        </p:nvGrpSpPr>
        <p:grpSpPr>
          <a:xfrm>
            <a:off x="410756" y="119957"/>
            <a:ext cx="4679913" cy="830997"/>
            <a:chOff x="836762" y="182841"/>
            <a:chExt cx="4679913" cy="8309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76770EF-8E2A-B354-6699-B01E47700581}"/>
                </a:ext>
              </a:extLst>
            </p:cNvPr>
            <p:cNvSpPr txBox="1"/>
            <p:nvPr/>
          </p:nvSpPr>
          <p:spPr>
            <a:xfrm>
              <a:off x="1486701" y="182841"/>
              <a:ext cx="4029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800" dirty="0">
                  <a:solidFill>
                    <a:srgbClr val="00B0F0"/>
                  </a:solidFill>
                  <a:latin typeface="Lato Black" panose="020F0A02020204030203" pitchFamily="34" charset="0"/>
                </a:rPr>
                <a:t>TABLEAU</a:t>
              </a:r>
            </a:p>
          </p:txBody>
        </p:sp>
        <p:pic>
          <p:nvPicPr>
            <p:cNvPr id="11" name="Picture 2" descr="Tableau Logo PNG Vectors Free Download">
              <a:extLst>
                <a:ext uri="{FF2B5EF4-FFF2-40B4-BE49-F238E27FC236}">
                  <a16:creationId xmlns:a16="http://schemas.microsoft.com/office/drawing/2014/main" id="{AE7A65C3-7578-A3FD-E3CF-577D9CF9A9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2" y="313974"/>
              <a:ext cx="576416" cy="568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EF7DAA6-8CE9-83E1-DB3B-D6BBCA4CD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172" y="1070911"/>
            <a:ext cx="10037269" cy="566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06688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723C1-A248-66FC-05A6-7E1AA766DBDC}"/>
              </a:ext>
            </a:extLst>
          </p:cNvPr>
          <p:cNvSpPr txBox="1"/>
          <p:nvPr/>
        </p:nvSpPr>
        <p:spPr>
          <a:xfrm>
            <a:off x="5501425" y="243069"/>
            <a:ext cx="5782660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accent1">
                    <a:lumMod val="75000"/>
                  </a:schemeClr>
                </a:solidFill>
              </a:rPr>
              <a:t>Dashboard 2 – Best / Worst Sellers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6987DD-9C4E-E6E0-8A9F-A9B03C0991A9}"/>
              </a:ext>
            </a:extLst>
          </p:cNvPr>
          <p:cNvGrpSpPr/>
          <p:nvPr/>
        </p:nvGrpSpPr>
        <p:grpSpPr>
          <a:xfrm>
            <a:off x="410756" y="119957"/>
            <a:ext cx="4679913" cy="830997"/>
            <a:chOff x="836762" y="182841"/>
            <a:chExt cx="4679913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14711F-50FE-DADF-1527-EC421B7BEC4C}"/>
                </a:ext>
              </a:extLst>
            </p:cNvPr>
            <p:cNvSpPr txBox="1"/>
            <p:nvPr/>
          </p:nvSpPr>
          <p:spPr>
            <a:xfrm>
              <a:off x="1486701" y="182841"/>
              <a:ext cx="40299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4800" dirty="0">
                  <a:solidFill>
                    <a:srgbClr val="00B0F0"/>
                  </a:solidFill>
                  <a:latin typeface="Lato Black" panose="020F0A02020204030203" pitchFamily="34" charset="0"/>
                </a:rPr>
                <a:t>TABLEAU</a:t>
              </a:r>
            </a:p>
          </p:txBody>
        </p:sp>
        <p:pic>
          <p:nvPicPr>
            <p:cNvPr id="12" name="Picture 2" descr="Tableau Logo PNG Vectors Free Download">
              <a:extLst>
                <a:ext uri="{FF2B5EF4-FFF2-40B4-BE49-F238E27FC236}">
                  <a16:creationId xmlns:a16="http://schemas.microsoft.com/office/drawing/2014/main" id="{493D2CFA-1B76-3053-FC82-F575F46E86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6762" y="313974"/>
              <a:ext cx="576416" cy="5687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4AA7F53-BD91-F1EB-0A72-04F1833D5E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172" y="1048915"/>
            <a:ext cx="10032559" cy="563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60424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AE66C2D-9EEA-6188-295F-FC2265AF455C}"/>
              </a:ext>
            </a:extLst>
          </p:cNvPr>
          <p:cNvSpPr txBox="1">
            <a:spLocks/>
          </p:cNvSpPr>
          <p:nvPr/>
        </p:nvSpPr>
        <p:spPr>
          <a:xfrm>
            <a:off x="1167319" y="2518008"/>
            <a:ext cx="10719881" cy="476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"/>
            <a:r>
              <a:rPr lang="en-IN" sz="3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SimSun-ExtB" panose="02010609060101010101" pitchFamily="49" charset="-122"/>
                <a:ea typeface="SimSun-ExtB" panose="02010609060101010101" pitchFamily="49" charset="-122"/>
              </a:rPr>
              <a:t>Thanks For Going Through the Pizza Sales Report !!</a:t>
            </a:r>
          </a:p>
        </p:txBody>
      </p:sp>
      <p:sp>
        <p:nvSpPr>
          <p:cNvPr id="8" name="Scroll: Vertical 7">
            <a:extLst>
              <a:ext uri="{FF2B5EF4-FFF2-40B4-BE49-F238E27FC236}">
                <a16:creationId xmlns:a16="http://schemas.microsoft.com/office/drawing/2014/main" id="{CC596E70-612E-9727-895F-535C55CF021A}"/>
              </a:ext>
            </a:extLst>
          </p:cNvPr>
          <p:cNvSpPr/>
          <p:nvPr/>
        </p:nvSpPr>
        <p:spPr>
          <a:xfrm>
            <a:off x="8056572" y="4394433"/>
            <a:ext cx="3572962" cy="1858297"/>
          </a:xfrm>
          <a:prstGeom prst="verticalScroll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546593-1EA5-2E84-8BF7-11D841F4BDEA}"/>
              </a:ext>
            </a:extLst>
          </p:cNvPr>
          <p:cNvSpPr txBox="1"/>
          <p:nvPr/>
        </p:nvSpPr>
        <p:spPr>
          <a:xfrm>
            <a:off x="8321992" y="4815749"/>
            <a:ext cx="3252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5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Made By: Kunal Anand</a:t>
            </a:r>
          </a:p>
          <a:p>
            <a:r>
              <a:rPr lang="en-IN" sz="15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Role: Data Engineer at Cognizant</a:t>
            </a:r>
          </a:p>
          <a:p>
            <a:r>
              <a:rPr lang="en-IN" sz="15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Mail Id: </a:t>
            </a:r>
            <a:r>
              <a:rPr lang="en-IN" sz="15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kunalanand2907@gmail.com</a:t>
            </a:r>
            <a:endParaRPr lang="en-IN" sz="1500" dirty="0">
              <a:solidFill>
                <a:schemeClr val="accent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5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Phone Number: 7042939501</a:t>
            </a:r>
          </a:p>
        </p:txBody>
      </p:sp>
    </p:spTree>
    <p:extLst>
      <p:ext uri="{BB962C8B-B14F-4D97-AF65-F5344CB8AC3E}">
        <p14:creationId xmlns:p14="http://schemas.microsoft.com/office/powerpoint/2010/main" val="274228732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32C60-16E5-C12E-7644-B668FC01872D}"/>
              </a:ext>
            </a:extLst>
          </p:cNvPr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rPr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23BDED-D892-65C9-F8DF-5ED226A60B6B}"/>
              </a:ext>
            </a:extLst>
          </p:cNvPr>
          <p:cNvSpPr txBox="1"/>
          <p:nvPr/>
        </p:nvSpPr>
        <p:spPr>
          <a:xfrm>
            <a:off x="327804" y="1673525"/>
            <a:ext cx="10248181" cy="4193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entury Gothic" panose="020B0502020202020204" pitchFamily="34" charset="0"/>
              </a:rPr>
              <a:t>We need to analyze key indicators for our pizza sales data to gain insights into our business performance. Specifically, we want to calculate the following metrics:</a:t>
            </a:r>
          </a:p>
          <a:p>
            <a:pPr algn="l">
              <a:lnSpc>
                <a:spcPct val="150000"/>
              </a:lnSpc>
            </a:pPr>
            <a:endParaRPr lang="en-US" b="1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i="0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entury Gothic" panose="020B0502020202020204" pitchFamily="34" charset="0"/>
              </a:rPr>
              <a:t>Total Revenue: </a:t>
            </a: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The sum of the total price of all pizza orders.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Average Order Value: </a:t>
            </a: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The average amount spent per order, calculated by dividing the total revenue by the total number of orders.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Total Pizzas Sold: </a:t>
            </a: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The sum of the quantities of all pizzas sold.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Total Orders: </a:t>
            </a: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The total number of orders placed.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Average Pizzas Per Order: </a:t>
            </a: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The average number of pizzas sold per order, calculated by dividing the total number of pizzas sold by the total number of orders.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61ED6-A436-445D-D4EE-1C965F354057}"/>
              </a:ext>
            </a:extLst>
          </p:cNvPr>
          <p:cNvSpPr txBox="1"/>
          <p:nvPr/>
        </p:nvSpPr>
        <p:spPr>
          <a:xfrm>
            <a:off x="327804" y="1065010"/>
            <a:ext cx="8648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KPI’s REQUIREMENT</a:t>
            </a:r>
          </a:p>
        </p:txBody>
      </p:sp>
    </p:spTree>
    <p:extLst>
      <p:ext uri="{BB962C8B-B14F-4D97-AF65-F5344CB8AC3E}">
        <p14:creationId xmlns:p14="http://schemas.microsoft.com/office/powerpoint/2010/main" val="245067204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8626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32C60-16E5-C12E-7644-B668FC01872D}"/>
              </a:ext>
            </a:extLst>
          </p:cNvPr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chemeClr val="accent3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defRPr>
            </a:lvl1pPr>
          </a:lstStyle>
          <a:p>
            <a:r>
              <a:rPr lang="en-IN" dirty="0"/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23BDED-D892-65C9-F8DF-5ED226A60B6B}"/>
              </a:ext>
            </a:extLst>
          </p:cNvPr>
          <p:cNvSpPr txBox="1"/>
          <p:nvPr/>
        </p:nvSpPr>
        <p:spPr>
          <a:xfrm>
            <a:off x="327804" y="1404834"/>
            <a:ext cx="11593902" cy="5024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dirty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entury Gothic" panose="020B0502020202020204" pitchFamily="34" charset="0"/>
              </a:rPr>
              <a:t>We would like to visualize various aspects of our pizza sales data to gain insights and understand key trends. We have identified the following requirements for creating charts: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US" b="1" i="0" dirty="0">
                <a:solidFill>
                  <a:srgbClr val="FFFF00"/>
                </a:solidFill>
                <a:effectLst/>
                <a:latin typeface="Century Gothic" panose="020B0502020202020204" pitchFamily="34" charset="0"/>
              </a:rPr>
              <a:t>Hourly Trend for Total Pizzas Sold:</a:t>
            </a:r>
          </a:p>
          <a:p>
            <a:pPr algn="l">
              <a:lnSpc>
                <a:spcPct val="150000"/>
              </a:lnSpc>
            </a:pP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Create a stacked bar chart that displays the hourly trend of total orders over a specific time period. This chart will help us identify any patterns or fluctuations in order volumes on a hourly basis.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FFFF00"/>
                </a:solidFill>
                <a:latin typeface="Century Gothic" panose="020B0502020202020204" pitchFamily="34" charset="0"/>
              </a:rPr>
              <a:t>2.Weekly Trend for Total Orders:</a:t>
            </a:r>
          </a:p>
          <a:p>
            <a:pPr algn="l">
              <a:lnSpc>
                <a:spcPct val="150000"/>
              </a:lnSpc>
            </a:pP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Create a line chart that illustrates the weekly trend of total orders throughout the year. This chart will allow us to identify peak weeks or periods of high order activity.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solidFill>
                  <a:srgbClr val="FFFF00"/>
                </a:solidFill>
                <a:latin typeface="Century Gothic" panose="020B0502020202020204" pitchFamily="34" charset="0"/>
              </a:rPr>
              <a:t>3.Percentage of Sales by Pizza Category:</a:t>
            </a:r>
          </a:p>
          <a:p>
            <a:pPr algn="l">
              <a:lnSpc>
                <a:spcPct val="150000"/>
              </a:lnSpc>
            </a:pPr>
            <a:r>
              <a:rPr lang="en-US" b="1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Century Gothic" panose="020B0502020202020204" pitchFamily="34" charset="0"/>
              </a:rPr>
              <a:t>Create a pie chart that shows the distribution of sales across different pizza categories. This chart will provide insights into the popularity of various pizza categories and their contribution to overall sales.4</a:t>
            </a:r>
          </a:p>
          <a:p>
            <a:pPr algn="l">
              <a:lnSpc>
                <a:spcPct val="150000"/>
              </a:lnSpc>
            </a:pP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</a:rPr>
              <a:t>3.1 </a:t>
            </a:r>
            <a:endParaRPr lang="en-US" b="1" i="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61ED6-A436-445D-D4EE-1C965F354057}"/>
              </a:ext>
            </a:extLst>
          </p:cNvPr>
          <p:cNvSpPr txBox="1"/>
          <p:nvPr/>
        </p:nvSpPr>
        <p:spPr>
          <a:xfrm>
            <a:off x="327804" y="874801"/>
            <a:ext cx="8648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CHARTS REQUIREMENT</a:t>
            </a:r>
          </a:p>
        </p:txBody>
      </p:sp>
    </p:spTree>
    <p:extLst>
      <p:ext uri="{BB962C8B-B14F-4D97-AF65-F5344CB8AC3E}">
        <p14:creationId xmlns:p14="http://schemas.microsoft.com/office/powerpoint/2010/main" val="4078606058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32C60-16E5-C12E-7644-B668FC01872D}"/>
              </a:ext>
            </a:extLst>
          </p:cNvPr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chemeClr val="accent3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defRPr>
            </a:lvl1pPr>
          </a:lstStyle>
          <a:p>
            <a:r>
              <a:rPr lang="en-IN" dirty="0"/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23BDED-D892-65C9-F8DF-5ED226A60B6B}"/>
              </a:ext>
            </a:extLst>
          </p:cNvPr>
          <p:cNvSpPr txBox="1"/>
          <p:nvPr/>
        </p:nvSpPr>
        <p:spPr>
          <a:xfrm>
            <a:off x="327804" y="1404834"/>
            <a:ext cx="11593902" cy="5440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b="1" i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 dirty="0">
                <a:solidFill>
                  <a:srgbClr val="FFFF00"/>
                </a:solidFill>
              </a:rPr>
              <a:t>4.Percentage of Sales by Pizza Size: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Generate a pie chart that represents the percentage of sales attributed to different pizza sizes. This chart will help us understand customer preferences for pizza sizes and their impact on sales.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4.1</a:t>
            </a:r>
          </a:p>
          <a:p>
            <a:r>
              <a:rPr lang="en-US" dirty="0">
                <a:solidFill>
                  <a:srgbClr val="FFFF00"/>
                </a:solidFill>
              </a:rPr>
              <a:t>5.Total Pizzas Sold by Pizza Category: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Create a funnel chart that presents the total number of pizzas sold for each pizza category. This chart will allow us to compare the sales performance of different pizza categories.</a:t>
            </a:r>
          </a:p>
          <a:p>
            <a:r>
              <a:rPr lang="en-US" dirty="0">
                <a:solidFill>
                  <a:srgbClr val="FFFF00"/>
                </a:solidFill>
              </a:rPr>
              <a:t>6.Top 5 Best Sellers by Revenue, Total Quantity and Total Orders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Create a bar chart highlighting the top 5 best-selling pizzas based on the Revenue, Total Quantity, Total Orders. This chart will help us identify the most popular pizza options.</a:t>
            </a:r>
          </a:p>
          <a:p>
            <a:r>
              <a:rPr lang="en-US" dirty="0">
                <a:solidFill>
                  <a:srgbClr val="FFFF00"/>
                </a:solidFill>
              </a:rPr>
              <a:t>7. Bottom 5 Best Sellers by Revenue, Total Quantity and Total Orders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Create a bar chart showcasing the bottom 5 worst-selling pizzas based on the Revenue, Total Quantity, Total Orders. This chart will enable us to identify underperforming or less popular pizza options.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61ED6-A436-445D-D4EE-1C965F354057}"/>
              </a:ext>
            </a:extLst>
          </p:cNvPr>
          <p:cNvSpPr txBox="1"/>
          <p:nvPr/>
        </p:nvSpPr>
        <p:spPr>
          <a:xfrm>
            <a:off x="327804" y="874801"/>
            <a:ext cx="8648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CHARTS REQUIREMENT</a:t>
            </a:r>
          </a:p>
        </p:txBody>
      </p:sp>
    </p:spTree>
    <p:extLst>
      <p:ext uri="{BB962C8B-B14F-4D97-AF65-F5344CB8AC3E}">
        <p14:creationId xmlns:p14="http://schemas.microsoft.com/office/powerpoint/2010/main" val="404012460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32C60-16E5-C12E-7644-B668FC01872D}"/>
              </a:ext>
            </a:extLst>
          </p:cNvPr>
          <p:cNvSpPr txBox="1"/>
          <p:nvPr/>
        </p:nvSpPr>
        <p:spPr>
          <a:xfrm>
            <a:off x="327804" y="113936"/>
            <a:ext cx="8648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chemeClr val="accent3">
                    <a:lumMod val="60000"/>
                    <a:lumOff val="40000"/>
                  </a:schemeClr>
                </a:solidFill>
                <a:latin typeface="Lato Black" panose="020F0A02020204030203" pitchFamily="34" charset="0"/>
              </a:defRPr>
            </a:lvl1pPr>
          </a:lstStyle>
          <a:p>
            <a:r>
              <a:rPr lang="en-IN" dirty="0"/>
              <a:t>SOFTWARE USED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61ED6-A436-445D-D4EE-1C965F354057}"/>
              </a:ext>
            </a:extLst>
          </p:cNvPr>
          <p:cNvSpPr txBox="1"/>
          <p:nvPr/>
        </p:nvSpPr>
        <p:spPr>
          <a:xfrm>
            <a:off x="327804" y="1366935"/>
            <a:ext cx="864870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MS OFFICE/ EXCEL: </a:t>
            </a:r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VERSION 2021</a:t>
            </a:r>
          </a:p>
          <a:p>
            <a:endParaRPr lang="en-IN" sz="2500" b="1" dirty="0">
              <a:solidFill>
                <a:schemeClr val="accent6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IN" sz="25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MS SQL SERVER: 19.0</a:t>
            </a:r>
          </a:p>
          <a:p>
            <a:r>
              <a:rPr lang="en-IN" sz="25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SQL SERVER MANAGEMENT STUDIO </a:t>
            </a:r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– 19.0.20209.0</a:t>
            </a:r>
          </a:p>
          <a:p>
            <a:endParaRPr lang="en-IN" sz="2500" b="1" dirty="0">
              <a:solidFill>
                <a:schemeClr val="accent6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IN" sz="2500" b="1" dirty="0">
                <a:solidFill>
                  <a:srgbClr val="FFFF00"/>
                </a:solidFill>
                <a:latin typeface="Century Gothic" panose="020B0502020202020204" pitchFamily="34" charset="0"/>
              </a:rPr>
              <a:t>TABLEAU</a:t>
            </a:r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: 2022.3.0</a:t>
            </a:r>
          </a:p>
          <a:p>
            <a:endParaRPr lang="en-IN" sz="2500" b="1" dirty="0">
              <a:solidFill>
                <a:schemeClr val="accent6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IN" sz="2500" b="1" dirty="0">
                <a:solidFill>
                  <a:srgbClr val="FFFF00"/>
                </a:solidFill>
                <a:latin typeface="Century Gothic" panose="020B0502020202020204" pitchFamily="34" charset="0"/>
              </a:rPr>
              <a:t>MS POWERPOINT: </a:t>
            </a:r>
            <a:r>
              <a:rPr lang="en-IN" sz="25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FOR Creating INTERACTIVE Backgrounds WITH SUB BLOCKS</a:t>
            </a:r>
          </a:p>
        </p:txBody>
      </p:sp>
    </p:spTree>
    <p:extLst>
      <p:ext uri="{BB962C8B-B14F-4D97-AF65-F5344CB8AC3E}">
        <p14:creationId xmlns:p14="http://schemas.microsoft.com/office/powerpoint/2010/main" val="207558192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70915" y="2503397"/>
            <a:ext cx="68493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 Black" panose="020F0A02020204030203" pitchFamily="34" charset="0"/>
              </a:rPr>
              <a:t>MS SQL SERVER</a:t>
            </a:r>
          </a:p>
        </p:txBody>
      </p:sp>
      <p:pic>
        <p:nvPicPr>
          <p:cNvPr id="1036" name="Picture 12" descr="Sql server - Free logo icons">
            <a:extLst>
              <a:ext uri="{FF2B5EF4-FFF2-40B4-BE49-F238E27FC236}">
                <a16:creationId xmlns:a16="http://schemas.microsoft.com/office/drawing/2014/main" id="{02548670-A845-BBFE-D1B5-FA4BF1A0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631" y="4030384"/>
            <a:ext cx="1935214" cy="1935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7677C923-4DA7-A24C-DFE2-8ADC84F3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976" y="4203766"/>
            <a:ext cx="1679450" cy="176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824527A-F229-7D05-2065-F1722B3C776C}"/>
              </a:ext>
            </a:extLst>
          </p:cNvPr>
          <p:cNvSpPr txBox="1"/>
          <p:nvPr/>
        </p:nvSpPr>
        <p:spPr>
          <a:xfrm>
            <a:off x="4990700" y="1426791"/>
            <a:ext cx="2450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rgbClr val="92D050"/>
                </a:solidFill>
                <a:latin typeface="Lato Black" panose="020F0A02020204030203" pitchFamily="34" charset="0"/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2862300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82A6-176D-0A74-4B69-70628C6E7254}"/>
              </a:ext>
            </a:extLst>
          </p:cNvPr>
          <p:cNvSpPr txBox="1"/>
          <p:nvPr/>
        </p:nvSpPr>
        <p:spPr>
          <a:xfrm>
            <a:off x="436352" y="1310135"/>
            <a:ext cx="189098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IMPORT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804BC-064B-8AF6-02ED-5ECFE314FFCB}"/>
              </a:ext>
            </a:extLst>
          </p:cNvPr>
          <p:cNvSpPr txBox="1"/>
          <p:nvPr/>
        </p:nvSpPr>
        <p:spPr>
          <a:xfrm>
            <a:off x="2327698" y="1310135"/>
            <a:ext cx="1226385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03736" y="119959"/>
            <a:ext cx="5047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 Black" panose="020F0A02020204030203" pitchFamily="34" charset="0"/>
              </a:rPr>
              <a:t>MS SQL SERVER</a:t>
            </a:r>
          </a:p>
        </p:txBody>
      </p:sp>
      <p:pic>
        <p:nvPicPr>
          <p:cNvPr id="1036" name="Picture 12" descr="Sql server - Free logo icons">
            <a:extLst>
              <a:ext uri="{FF2B5EF4-FFF2-40B4-BE49-F238E27FC236}">
                <a16:creationId xmlns:a16="http://schemas.microsoft.com/office/drawing/2014/main" id="{02548670-A845-BBFE-D1B5-FA4BF1A0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079" y="171703"/>
            <a:ext cx="779253" cy="77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7677C923-4DA7-A24C-DFE2-8ADC84F3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8" y="251038"/>
            <a:ext cx="620658" cy="65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3F9C3BC-262D-4161-BA79-059CB11CB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5940" y="1310135"/>
            <a:ext cx="6222520" cy="5366087"/>
          </a:xfrm>
          <a:prstGeom prst="rect">
            <a:avLst/>
          </a:prstGeom>
        </p:spPr>
      </p:pic>
      <p:pic>
        <p:nvPicPr>
          <p:cNvPr id="1042" name="Picture 18" descr="Data Import / Export through files — CMDBuild">
            <a:extLst>
              <a:ext uri="{FF2B5EF4-FFF2-40B4-BE49-F238E27FC236}">
                <a16:creationId xmlns:a16="http://schemas.microsoft.com/office/drawing/2014/main" id="{0EE8105C-0328-F623-8742-DFD8F8A6C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63" y="2108610"/>
            <a:ext cx="4050649" cy="4050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4123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82A6-176D-0A74-4B69-70628C6E7254}"/>
              </a:ext>
            </a:extLst>
          </p:cNvPr>
          <p:cNvSpPr txBox="1"/>
          <p:nvPr/>
        </p:nvSpPr>
        <p:spPr>
          <a:xfrm>
            <a:off x="436352" y="1310135"/>
            <a:ext cx="2237836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CREATING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804BC-064B-8AF6-02ED-5ECFE314FFCB}"/>
              </a:ext>
            </a:extLst>
          </p:cNvPr>
          <p:cNvSpPr txBox="1"/>
          <p:nvPr/>
        </p:nvSpPr>
        <p:spPr>
          <a:xfrm>
            <a:off x="2674189" y="1310135"/>
            <a:ext cx="879894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DB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03736" y="119959"/>
            <a:ext cx="5047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 Black" panose="020F0A02020204030203" pitchFamily="34" charset="0"/>
              </a:rPr>
              <a:t>MS SQL SERVER</a:t>
            </a:r>
          </a:p>
        </p:txBody>
      </p:sp>
      <p:pic>
        <p:nvPicPr>
          <p:cNvPr id="1036" name="Picture 12" descr="Sql server - Free logo icons">
            <a:extLst>
              <a:ext uri="{FF2B5EF4-FFF2-40B4-BE49-F238E27FC236}">
                <a16:creationId xmlns:a16="http://schemas.microsoft.com/office/drawing/2014/main" id="{02548670-A845-BBFE-D1B5-FA4BF1A0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079" y="171703"/>
            <a:ext cx="779253" cy="77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7677C923-4DA7-A24C-DFE2-8ADC84F3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8" y="251038"/>
            <a:ext cx="620658" cy="65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3F9C3BC-262D-4161-BA79-059CB11CB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5940" y="1310135"/>
            <a:ext cx="6222520" cy="5366087"/>
          </a:xfrm>
          <a:prstGeom prst="rect">
            <a:avLst/>
          </a:prstGeom>
        </p:spPr>
      </p:pic>
      <p:pic>
        <p:nvPicPr>
          <p:cNvPr id="6146" name="Picture 2" descr="Add, create, database, hd, new, plus, server icon - Download on Iconfinder">
            <a:extLst>
              <a:ext uri="{FF2B5EF4-FFF2-40B4-BE49-F238E27FC236}">
                <a16:creationId xmlns:a16="http://schemas.microsoft.com/office/drawing/2014/main" id="{6BC0A571-CC0F-DBDD-B075-C83DF2AC8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827" y="2708337"/>
            <a:ext cx="2839528" cy="2839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94903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EF7426-A82B-9F32-8383-9C7897B943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9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121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1A6F43-CE5A-E0B9-2D0D-B4542EC5881D}"/>
              </a:ext>
            </a:extLst>
          </p:cNvPr>
          <p:cNvSpPr/>
          <p:nvPr/>
        </p:nvSpPr>
        <p:spPr>
          <a:xfrm>
            <a:off x="0" y="0"/>
            <a:ext cx="1219121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85000"/>
                </a:schemeClr>
              </a:gs>
              <a:gs pos="100000">
                <a:srgbClr val="5C2A08">
                  <a:alpha val="88000"/>
                </a:srgbClr>
              </a:gs>
            </a:gsLst>
            <a:lin ang="0" scaled="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A82A6-176D-0A74-4B69-70628C6E7254}"/>
              </a:ext>
            </a:extLst>
          </p:cNvPr>
          <p:cNvSpPr txBox="1"/>
          <p:nvPr/>
        </p:nvSpPr>
        <p:spPr>
          <a:xfrm>
            <a:off x="603850" y="1310135"/>
            <a:ext cx="1940943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IN" sz="3600" b="1" dirty="0">
                <a:solidFill>
                  <a:schemeClr val="accent4"/>
                </a:solidFill>
              </a:rPr>
              <a:t>WRITING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804BC-064B-8AF6-02ED-5ECFE314FFCB}"/>
              </a:ext>
            </a:extLst>
          </p:cNvPr>
          <p:cNvSpPr txBox="1"/>
          <p:nvPr/>
        </p:nvSpPr>
        <p:spPr>
          <a:xfrm>
            <a:off x="2544794" y="1310135"/>
            <a:ext cx="3982466" cy="64633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92D050"/>
                </a:solidFill>
              </a:rPr>
              <a:t>Validation</a:t>
            </a:r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 QUERIES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8FB79F-019A-F7AB-44ED-2F9C91BBFF09}"/>
              </a:ext>
            </a:extLst>
          </p:cNvPr>
          <p:cNvSpPr txBox="1"/>
          <p:nvPr/>
        </p:nvSpPr>
        <p:spPr>
          <a:xfrm>
            <a:off x="2603736" y="119959"/>
            <a:ext cx="5047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 Black" panose="020F0A02020204030203" pitchFamily="34" charset="0"/>
              </a:rPr>
              <a:t>MS SQL SERVER</a:t>
            </a:r>
          </a:p>
        </p:txBody>
      </p:sp>
      <p:pic>
        <p:nvPicPr>
          <p:cNvPr id="1036" name="Picture 12" descr="Sql server - Free logo icons">
            <a:extLst>
              <a:ext uri="{FF2B5EF4-FFF2-40B4-BE49-F238E27FC236}">
                <a16:creationId xmlns:a16="http://schemas.microsoft.com/office/drawing/2014/main" id="{02548670-A845-BBFE-D1B5-FA4BF1A0C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8079" y="171703"/>
            <a:ext cx="779253" cy="77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Logo Mysql PNG Images, Free Download - Free Transparent PNG Logos">
            <a:extLst>
              <a:ext uri="{FF2B5EF4-FFF2-40B4-BE49-F238E27FC236}">
                <a16:creationId xmlns:a16="http://schemas.microsoft.com/office/drawing/2014/main" id="{7677C923-4DA7-A24C-DFE2-8ADC84F3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18" y="251038"/>
            <a:ext cx="620658" cy="65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AACB2-E2DD-7881-503E-D8244EF725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1676" y="2443161"/>
            <a:ext cx="10919534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74129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</TotalTime>
  <Words>647</Words>
  <Application>Microsoft Office PowerPoint</Application>
  <PresentationFormat>Widescreen</PresentationFormat>
  <Paragraphs>78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SimSun-ExtB</vt:lpstr>
      <vt:lpstr>Arial</vt:lpstr>
      <vt:lpstr>Calibri</vt:lpstr>
      <vt:lpstr>Calibri Light</vt:lpstr>
      <vt:lpstr>Century Gothic</vt:lpstr>
      <vt:lpstr>Lato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Arushi Anand</cp:lastModifiedBy>
  <cp:revision>59</cp:revision>
  <dcterms:created xsi:type="dcterms:W3CDTF">2023-06-12T11:11:52Z</dcterms:created>
  <dcterms:modified xsi:type="dcterms:W3CDTF">2023-09-18T11:46:03Z</dcterms:modified>
</cp:coreProperties>
</file>

<file path=docProps/thumbnail.jpeg>
</file>